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0160000" cy="7620000"/>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8297" autoAdjust="0"/>
    <p:restoredTop sz="90929"/>
  </p:normalViewPr>
  <p:slideViewPr>
    <p:cSldViewPr>
      <p:cViewPr varScale="1">
        <p:scale>
          <a:sx n="63" d="100"/>
          <a:sy n="63" d="100"/>
        </p:scale>
        <p:origin x="-8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6963"/>
            <a:ext cx="8636000" cy="16335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12CAA8-C62F-4046-B059-162B5A0092E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5DE74D-FEF0-4A25-BDDA-1E3904009E2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676275"/>
            <a:ext cx="2159000" cy="60975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76275"/>
            <a:ext cx="6324600" cy="6097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48E166-AA81-4884-B6C3-2FE1775218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F6F39C-6D9F-4D75-9253-955B1698709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3275" y="4895850"/>
            <a:ext cx="8636000" cy="15144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955F25-E8D2-47D3-BD60-59D811D92E7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2207FF-A035-436B-BA34-0DB8518C102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4800"/>
            <a:ext cx="9144000"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D6B13DA-6018-46D7-95E2-994ADB62802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94613A6-F849-4CC1-9101-DD5CC4EA448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DCB8008-250A-4DD6-85F9-3DFBC8FAF27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3343275"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102D8B-0736-40B3-9AB0-A7D3F648F43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725" y="5334000"/>
            <a:ext cx="6096000" cy="6302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5E52214-CA04-417E-B172-5024B2EC7CF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470275" y="6942138"/>
            <a:ext cx="3219450"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320121F-367A-4B7B-8D44-B82447DAD7E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5hUV3Z0hU_U&amp;feature=related%20"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jewellegomez.com/"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4uwyO2Tmi8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Grp="1" noChangeArrowheads="1"/>
          </p:cNvSpPr>
          <p:nvPr>
            <p:ph type="ctrTitle"/>
          </p:nvPr>
        </p:nvSpPr>
        <p:spPr>
          <a:xfrm>
            <a:off x="755650" y="2641600"/>
            <a:ext cx="8432800" cy="1417638"/>
          </a:xfrm>
        </p:spPr>
        <p:txBody>
          <a:bodyPr lIns="0" tIns="0" rIns="0" bIns="0" anchor="t"/>
          <a:lstStyle/>
          <a:p>
            <a:pPr>
              <a:lnSpc>
                <a:spcPct val="95000"/>
              </a:lnSpc>
            </a:pPr>
            <a:r>
              <a:rPr lang="en-US" sz="4800" u="sng">
                <a:solidFill>
                  <a:srgbClr val="FF0000"/>
                </a:solidFill>
                <a:latin typeface="Arial" pitchFamily="34" charset="0"/>
              </a:rPr>
              <a:t>Don't</a:t>
            </a:r>
            <a:r>
              <a:rPr lang="en-US" sz="4800" u="sng">
                <a:solidFill>
                  <a:srgbClr val="EEEEEE"/>
                </a:solidFill>
                <a:latin typeface="Arial" pitchFamily="34" charset="0"/>
              </a:rPr>
              <a:t> Explain</a:t>
            </a:r>
            <a:r>
              <a:rPr lang="en-US"/>
              <a:t/>
            </a:r>
            <a:br>
              <a:rPr lang="en-US"/>
            </a:br>
            <a:r>
              <a:rPr lang="en-US" sz="4800">
                <a:solidFill>
                  <a:srgbClr val="9900FF"/>
                </a:solidFill>
                <a:latin typeface="Arial" pitchFamily="34" charset="0"/>
              </a:rPr>
              <a:t>By: Jewelle Gomez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1771650" y="2336800"/>
            <a:ext cx="7004050" cy="2597150"/>
          </a:xfrm>
          <a:prstGeom prst="rect">
            <a:avLst/>
          </a:prstGeom>
          <a:noFill/>
          <a:ln w="9525">
            <a:noFill/>
            <a:miter lim="800000"/>
            <a:headEnd/>
            <a:tailEnd/>
          </a:ln>
          <a:effectLst/>
        </p:spPr>
        <p:txBody>
          <a:bodyPr lIns="0" tIns="0" rIns="0" bIns="0">
            <a:spAutoFit/>
          </a:bodyPr>
          <a:lstStyle/>
          <a:p>
            <a:pPr>
              <a:lnSpc>
                <a:spcPct val="95000"/>
              </a:lnSpc>
            </a:pPr>
            <a:r>
              <a:rPr lang="en-US" sz="4800">
                <a:solidFill>
                  <a:srgbClr val="FFFFFF"/>
                </a:solidFill>
                <a:latin typeface="Arial" pitchFamily="34" charset="0"/>
              </a:rPr>
              <a:t>Identify Black lesbians in society.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244475" y="195263"/>
            <a:ext cx="9537700" cy="2425700"/>
          </a:xfrm>
          <a:prstGeom prst="rect">
            <a:avLst/>
          </a:prstGeom>
          <a:noFill/>
          <a:ln w="9525">
            <a:noFill/>
            <a:miter lim="800000"/>
            <a:headEnd/>
            <a:tailEnd/>
          </a:ln>
          <a:effectLst/>
        </p:spPr>
        <p:txBody>
          <a:bodyPr lIns="0" tIns="0" rIns="0" bIns="0">
            <a:spAutoFit/>
          </a:bodyPr>
          <a:lstStyle/>
          <a:p>
            <a:pPr algn="ctr">
              <a:lnSpc>
                <a:spcPct val="95000"/>
              </a:lnSpc>
            </a:pPr>
            <a:r>
              <a:rPr lang="en-US" sz="3500">
                <a:solidFill>
                  <a:srgbClr val="FF0000"/>
                </a:solidFill>
                <a:latin typeface="Arial" pitchFamily="34" charset="0"/>
              </a:rPr>
              <a:t>Theme 3: </a:t>
            </a:r>
            <a:endParaRPr lang="en-US"/>
          </a:p>
          <a:p>
            <a:pPr algn="ctr">
              <a:lnSpc>
                <a:spcPct val="95000"/>
              </a:lnSpc>
            </a:pPr>
            <a:r>
              <a:rPr lang="en-US" sz="3500">
                <a:solidFill>
                  <a:srgbClr val="FF0000"/>
                </a:solidFill>
                <a:latin typeface="Arial" pitchFamily="34" charset="0"/>
              </a:rPr>
              <a:t>Acceptance of Black Lesbians in Society</a:t>
            </a:r>
          </a:p>
        </p:txBody>
      </p:sp>
      <p:sp>
        <p:nvSpPr>
          <p:cNvPr id="12293" name="Text Box 5"/>
          <p:cNvSpPr txBox="1">
            <a:spLocks noChangeArrowheads="1"/>
          </p:cNvSpPr>
          <p:nvPr/>
        </p:nvSpPr>
        <p:spPr bwMode="auto">
          <a:xfrm>
            <a:off x="1263650" y="4064000"/>
            <a:ext cx="7489825" cy="5073650"/>
          </a:xfrm>
          <a:prstGeom prst="rect">
            <a:avLst/>
          </a:prstGeom>
          <a:noFill/>
          <a:ln w="9525">
            <a:noFill/>
            <a:miter lim="800000"/>
            <a:headEnd/>
            <a:tailEnd/>
          </a:ln>
          <a:effectLst/>
        </p:spPr>
        <p:txBody>
          <a:bodyPr lIns="0" tIns="0" rIns="0" bIns="0">
            <a:spAutoFit/>
          </a:bodyPr>
          <a:lstStyle/>
          <a:p>
            <a:pPr>
              <a:lnSpc>
                <a:spcPct val="95000"/>
              </a:lnSpc>
            </a:pPr>
            <a:r>
              <a:rPr lang="en-US" sz="2100">
                <a:solidFill>
                  <a:srgbClr val="FFFFFF"/>
                </a:solidFill>
                <a:latin typeface="Arial" pitchFamily="34" charset="0"/>
              </a:rPr>
              <a:t>“In her book Feminism and Science Fiction, Sara Lefanu said, “For women, [speculative fiction] can be seen as allowing the expression of wish fulfillment” (1988, 76). For Black lesbians the wishes are a lot larger and richer than most people have been able to imagine. In our speculations about the future the vision of the struggle is often quite brutal, but the vision of the triumph is equally fantastic”.  - Gomez (Angel)</a:t>
            </a:r>
            <a:endParaRPr lang="en-US"/>
          </a:p>
          <a:p>
            <a:pPr>
              <a:lnSpc>
                <a:spcPct val="95000"/>
              </a:lnSpc>
            </a:pPr>
            <a:endParaRPr lang="en-US" sz="1700">
              <a:solidFill>
                <a:srgbClr val="FFFFFF"/>
              </a:solidFill>
              <a:latin typeface="Arial" pitchFamily="34" charset="0"/>
            </a:endParaRPr>
          </a:p>
          <a:p>
            <a:pPr>
              <a:lnSpc>
                <a:spcPct val="95000"/>
              </a:lnSpc>
            </a:pPr>
            <a:endParaRPr lang="en-US" sz="1700">
              <a:solidFill>
                <a:srgbClr val="FFFFFF"/>
              </a:solidFill>
              <a:latin typeface="Arial" pitchFamily="34" charset="0"/>
            </a:endParaRPr>
          </a:p>
        </p:txBody>
      </p:sp>
      <p:sp>
        <p:nvSpPr>
          <p:cNvPr id="12294" name="Text Box 6"/>
          <p:cNvSpPr txBox="1">
            <a:spLocks noChangeArrowheads="1"/>
          </p:cNvSpPr>
          <p:nvPr/>
        </p:nvSpPr>
        <p:spPr bwMode="auto">
          <a:xfrm>
            <a:off x="2990850" y="2032000"/>
            <a:ext cx="5194300" cy="1898650"/>
          </a:xfrm>
          <a:prstGeom prst="rect">
            <a:avLst/>
          </a:prstGeom>
          <a:noFill/>
          <a:ln w="9525">
            <a:noFill/>
            <a:miter lim="800000"/>
            <a:headEnd/>
            <a:tailEnd/>
          </a:ln>
          <a:effectLst/>
        </p:spPr>
        <p:txBody>
          <a:bodyPr lIns="0" tIns="0" rIns="0" bIns="0">
            <a:spAutoFit/>
          </a:bodyPr>
          <a:lstStyle/>
          <a:p>
            <a:pPr>
              <a:lnSpc>
                <a:spcPct val="95000"/>
              </a:lnSpc>
            </a:pPr>
            <a:r>
              <a:rPr lang="en-US" sz="3700" u="sng">
                <a:solidFill>
                  <a:srgbClr val="999999"/>
                </a:solidFill>
                <a:latin typeface="Arial" pitchFamily="34" charset="0"/>
                <a:hlinkClick r:id="rId2"/>
              </a:rPr>
              <a:t>Oprah and Gayle</a:t>
            </a:r>
            <a:endParaRPr lang="en-US"/>
          </a:p>
          <a:p>
            <a:pPr>
              <a:lnSpc>
                <a:spcPct val="95000"/>
              </a:lnSpc>
            </a:pPr>
            <a:endParaRPr lang="en-US" sz="3700">
              <a:solidFill>
                <a:srgbClr val="CCCCCC"/>
              </a:solidFill>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90850" y="406400"/>
            <a:ext cx="5194300" cy="1898650"/>
          </a:xfrm>
          <a:prstGeom prst="rect">
            <a:avLst/>
          </a:prstGeom>
          <a:noFill/>
          <a:ln w="9525">
            <a:noFill/>
            <a:miter lim="800000"/>
            <a:headEnd/>
            <a:tailEnd/>
          </a:ln>
          <a:effectLst/>
        </p:spPr>
        <p:txBody>
          <a:bodyPr lIns="0" tIns="0" rIns="0" bIns="0">
            <a:spAutoFit/>
          </a:bodyPr>
          <a:lstStyle/>
          <a:p>
            <a:pPr>
              <a:lnSpc>
                <a:spcPct val="95000"/>
              </a:lnSpc>
            </a:pPr>
            <a:r>
              <a:rPr lang="en-US" sz="3700">
                <a:solidFill>
                  <a:srgbClr val="9900FF"/>
                </a:solidFill>
                <a:latin typeface="Arial" pitchFamily="34" charset="0"/>
              </a:rPr>
              <a:t>Theme 3 Continued</a:t>
            </a:r>
          </a:p>
        </p:txBody>
      </p:sp>
      <p:sp>
        <p:nvSpPr>
          <p:cNvPr id="13317" name="Text Box 5"/>
          <p:cNvSpPr txBox="1">
            <a:spLocks noChangeArrowheads="1"/>
          </p:cNvSpPr>
          <p:nvPr/>
        </p:nvSpPr>
        <p:spPr bwMode="auto">
          <a:xfrm>
            <a:off x="1568450" y="1727200"/>
            <a:ext cx="6365875" cy="4411663"/>
          </a:xfrm>
          <a:prstGeom prst="rect">
            <a:avLst/>
          </a:prstGeom>
          <a:noFill/>
          <a:ln w="9525">
            <a:noFill/>
            <a:miter lim="800000"/>
            <a:headEnd/>
            <a:tailEnd/>
          </a:ln>
          <a:effectLst/>
        </p:spPr>
        <p:txBody>
          <a:bodyPr lIns="0" tIns="0" rIns="0" bIns="0">
            <a:spAutoFit/>
          </a:bodyPr>
          <a:lstStyle/>
          <a:p>
            <a:pPr lvl="1" indent="-342900">
              <a:lnSpc>
                <a:spcPct val="95000"/>
              </a:lnSpc>
              <a:buClr>
                <a:srgbClr val="FFFFFF"/>
              </a:buClr>
              <a:buSzPct val="100000"/>
              <a:buFontTx/>
              <a:buChar char="•"/>
            </a:pPr>
            <a:r>
              <a:rPr lang="en-US" sz="3200">
                <a:solidFill>
                  <a:srgbClr val="FFFFFF"/>
                </a:solidFill>
                <a:latin typeface="Arial" pitchFamily="34" charset="0"/>
              </a:rPr>
              <a:t>Is there an acceptance of Black Lesbians in Society? </a:t>
            </a:r>
            <a:endParaRPr lang="en-US"/>
          </a:p>
          <a:p>
            <a:pPr lvl="1" indent="-342900">
              <a:lnSpc>
                <a:spcPct val="95000"/>
              </a:lnSpc>
              <a:buClr>
                <a:srgbClr val="FFFFFF"/>
              </a:buClr>
              <a:buSzPct val="100000"/>
              <a:buFontTx/>
              <a:buChar char="•"/>
            </a:pPr>
            <a:r>
              <a:rPr lang="en-US" sz="3200">
                <a:solidFill>
                  <a:srgbClr val="FFFFFF"/>
                </a:solidFill>
                <a:latin typeface="Arial" pitchFamily="34" charset="0"/>
              </a:rPr>
              <a:t>How is there an acceptance of Black Lesbians in </a:t>
            </a:r>
            <a:r>
              <a:rPr lang="en-US" sz="3200" i="1">
                <a:solidFill>
                  <a:srgbClr val="FFFFFF"/>
                </a:solidFill>
                <a:latin typeface="Arial" pitchFamily="34" charset="0"/>
              </a:rPr>
              <a:t>Don't Explain </a:t>
            </a:r>
            <a:r>
              <a:rPr lang="en-US" sz="3200">
                <a:solidFill>
                  <a:srgbClr val="FFFFFF"/>
                </a:solidFill>
                <a:latin typeface="Arial" pitchFamily="34" charset="0"/>
              </a:rPr>
              <a:t>(short story)</a:t>
            </a:r>
            <a:r>
              <a:rPr lang="en-US" sz="3200" i="1">
                <a:solidFill>
                  <a:srgbClr val="FFFFFF"/>
                </a:solidFill>
                <a:latin typeface="Arial" pitchFamily="34" charset="0"/>
              </a:rPr>
              <a:t>? </a:t>
            </a:r>
            <a:endParaRPr lang="en-US"/>
          </a:p>
          <a:p>
            <a:pPr lvl="1" indent="-342900">
              <a:lnSpc>
                <a:spcPct val="95000"/>
              </a:lnSpc>
              <a:buClr>
                <a:srgbClr val="FFFFFF"/>
              </a:buClr>
              <a:buSzPct val="100000"/>
              <a:buFontTx/>
              <a:buChar char="•"/>
            </a:pPr>
            <a:r>
              <a:rPr lang="en-US" sz="3200">
                <a:solidFill>
                  <a:srgbClr val="FFFFFF"/>
                </a:solidFill>
                <a:latin typeface="Arial" pitchFamily="34" charset="0"/>
              </a:rPr>
              <a:t>Is there any instance in the novel where Black Lesbians are not accepted?</a:t>
            </a:r>
            <a:r>
              <a:rPr lang="en-US" sz="3200">
                <a:solidFill>
                  <a:srgbClr val="CCCCCC"/>
                </a:solidFill>
                <a:latin typeface="Arial" pitchFamily="34" charset="0"/>
              </a:rPr>
              <a:t> How does this reflect within society?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2990850" y="508000"/>
            <a:ext cx="5194300" cy="1905000"/>
          </a:xfrm>
          <a:prstGeom prst="rect">
            <a:avLst/>
          </a:prstGeom>
          <a:noFill/>
          <a:ln w="9525">
            <a:noFill/>
            <a:miter lim="800000"/>
            <a:headEnd/>
            <a:tailEnd/>
          </a:ln>
          <a:effectLst/>
        </p:spPr>
        <p:txBody>
          <a:bodyPr lIns="0" tIns="0" rIns="0" bIns="0">
            <a:spAutoFit/>
          </a:bodyPr>
          <a:lstStyle/>
          <a:p>
            <a:pPr>
              <a:lnSpc>
                <a:spcPct val="95000"/>
              </a:lnSpc>
            </a:pPr>
            <a:r>
              <a:rPr lang="en-US" sz="3700">
                <a:solidFill>
                  <a:srgbClr val="FF0000"/>
                </a:solidFill>
                <a:latin typeface="Arial" pitchFamily="34" charset="0"/>
              </a:rPr>
              <a:t>Theme 3 Questions</a:t>
            </a:r>
          </a:p>
        </p:txBody>
      </p:sp>
      <p:sp>
        <p:nvSpPr>
          <p:cNvPr id="14341" name="Text Box 5"/>
          <p:cNvSpPr txBox="1">
            <a:spLocks noChangeArrowheads="1"/>
          </p:cNvSpPr>
          <p:nvPr/>
        </p:nvSpPr>
        <p:spPr bwMode="auto">
          <a:xfrm>
            <a:off x="1974850" y="1727200"/>
            <a:ext cx="6597650" cy="3840163"/>
          </a:xfrm>
          <a:prstGeom prst="rect">
            <a:avLst/>
          </a:prstGeom>
          <a:noFill/>
          <a:ln w="9525">
            <a:noFill/>
            <a:miter lim="800000"/>
            <a:headEnd/>
            <a:tailEnd/>
          </a:ln>
          <a:effectLst/>
        </p:spPr>
        <p:txBody>
          <a:bodyPr lIns="0" tIns="0" rIns="0" bIns="0">
            <a:spAutoFit/>
          </a:bodyPr>
          <a:lstStyle/>
          <a:p>
            <a:pPr lvl="1" indent="-342900">
              <a:lnSpc>
                <a:spcPct val="95000"/>
              </a:lnSpc>
              <a:buClr>
                <a:srgbClr val="FFFFFF"/>
              </a:buClr>
              <a:buSzPct val="100000"/>
              <a:buFontTx/>
              <a:buChar char="•"/>
            </a:pPr>
            <a:r>
              <a:rPr lang="en-US" sz="2700">
                <a:solidFill>
                  <a:srgbClr val="FFFFFF"/>
                </a:solidFill>
                <a:latin typeface="Arial" pitchFamily="34" charset="0"/>
              </a:rPr>
              <a:t>How does Letty find acceptance as a Black Lesbian in </a:t>
            </a:r>
            <a:r>
              <a:rPr lang="en-US" sz="2700" i="1">
                <a:solidFill>
                  <a:srgbClr val="FFFFFF"/>
                </a:solidFill>
                <a:latin typeface="Arial" pitchFamily="34" charset="0"/>
              </a:rPr>
              <a:t>Don't Explain</a:t>
            </a:r>
            <a:r>
              <a:rPr lang="en-US" sz="2700">
                <a:solidFill>
                  <a:srgbClr val="FFFFFF"/>
                </a:solidFill>
                <a:latin typeface="Arial" pitchFamily="34" charset="0"/>
              </a:rPr>
              <a:t>? pg. 25-28</a:t>
            </a:r>
            <a:endParaRPr lang="en-US"/>
          </a:p>
          <a:p>
            <a:pPr>
              <a:lnSpc>
                <a:spcPct val="95000"/>
              </a:lnSpc>
            </a:pPr>
            <a:endParaRPr lang="en-US" sz="2700">
              <a:solidFill>
                <a:srgbClr val="FFFFFF"/>
              </a:solidFill>
              <a:latin typeface="Arial" pitchFamily="34" charset="0"/>
            </a:endParaRPr>
          </a:p>
          <a:p>
            <a:pPr lvl="1" indent="-342900">
              <a:lnSpc>
                <a:spcPct val="95000"/>
              </a:lnSpc>
              <a:buClr>
                <a:srgbClr val="FFFFFF"/>
              </a:buClr>
              <a:buSzPct val="100000"/>
              <a:buFontTx/>
              <a:buChar char="•"/>
            </a:pPr>
            <a:r>
              <a:rPr lang="en-US" sz="2700">
                <a:solidFill>
                  <a:srgbClr val="FFFFFF"/>
                </a:solidFill>
                <a:latin typeface="Arial" pitchFamily="34" charset="0"/>
              </a:rPr>
              <a:t>Explain how Gomez uses Speculative Fiction with the book to demonstrate acceptance of  Black Lesbians in society? (</a:t>
            </a:r>
            <a:r>
              <a:rPr lang="en-US" sz="2700" i="1">
                <a:solidFill>
                  <a:srgbClr val="FFFFFF"/>
                </a:solidFill>
                <a:latin typeface="Arial" pitchFamily="34" charset="0"/>
              </a:rPr>
              <a:t>Lynx and Strand, Houston</a:t>
            </a:r>
            <a:r>
              <a:rPr lang="en-US" sz="2700">
                <a:solidFill>
                  <a:srgbClr val="FFFFFF"/>
                </a:solidFill>
                <a:latin typeface="Arial" pitchFamily="34"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2787650" y="304800"/>
            <a:ext cx="5194300" cy="2139950"/>
          </a:xfrm>
          <a:prstGeom prst="rect">
            <a:avLst/>
          </a:prstGeom>
          <a:noFill/>
          <a:ln w="9525">
            <a:noFill/>
            <a:miter lim="800000"/>
            <a:headEnd/>
            <a:tailEnd/>
          </a:ln>
          <a:effectLst/>
        </p:spPr>
        <p:txBody>
          <a:bodyPr lIns="0" tIns="0" rIns="0" bIns="0">
            <a:spAutoFit/>
          </a:bodyPr>
          <a:lstStyle/>
          <a:p>
            <a:pPr algn="ctr">
              <a:lnSpc>
                <a:spcPct val="95000"/>
              </a:lnSpc>
            </a:pPr>
            <a:r>
              <a:rPr lang="en-US" sz="3700">
                <a:solidFill>
                  <a:srgbClr val="CCCCCC"/>
                </a:solidFill>
                <a:latin typeface="Arial" pitchFamily="34" charset="0"/>
              </a:rPr>
              <a:t>Sources</a:t>
            </a:r>
            <a:endParaRPr lang="en-US"/>
          </a:p>
          <a:p>
            <a:pPr>
              <a:lnSpc>
                <a:spcPct val="95000"/>
              </a:lnSpc>
            </a:pPr>
            <a:endParaRPr lang="en-US" sz="2700">
              <a:solidFill>
                <a:srgbClr val="CCCCCC"/>
              </a:solidFill>
              <a:latin typeface="Arial" pitchFamily="34" charset="0"/>
            </a:endParaRPr>
          </a:p>
          <a:p>
            <a:pPr>
              <a:lnSpc>
                <a:spcPct val="95000"/>
              </a:lnSpc>
            </a:pPr>
            <a:endParaRPr lang="en-US" sz="1800">
              <a:solidFill>
                <a:srgbClr val="444444"/>
              </a:solidFill>
              <a:latin typeface="'Times New Roman'" pitchFamily="34"/>
            </a:endParaRPr>
          </a:p>
          <a:p>
            <a:pPr>
              <a:lnSpc>
                <a:spcPct val="95000"/>
              </a:lnSpc>
            </a:pPr>
            <a:endParaRPr lang="en-US" sz="2700">
              <a:solidFill>
                <a:srgbClr val="666666"/>
              </a:solidFill>
              <a:latin typeface="Arial" pitchFamily="34" charset="0"/>
            </a:endParaRPr>
          </a:p>
          <a:p>
            <a:pPr>
              <a:lnSpc>
                <a:spcPct val="95000"/>
              </a:lnSpc>
            </a:pPr>
            <a:endParaRPr lang="en-US" sz="2700">
              <a:solidFill>
                <a:srgbClr val="666666"/>
              </a:solidFill>
              <a:latin typeface="Arial" pitchFamily="34" charset="0"/>
            </a:endParaRPr>
          </a:p>
        </p:txBody>
      </p:sp>
      <p:sp>
        <p:nvSpPr>
          <p:cNvPr id="15365" name="Text Box 5"/>
          <p:cNvSpPr txBox="1">
            <a:spLocks noChangeArrowheads="1"/>
          </p:cNvSpPr>
          <p:nvPr/>
        </p:nvSpPr>
        <p:spPr bwMode="auto">
          <a:xfrm>
            <a:off x="654050" y="976313"/>
            <a:ext cx="9067800" cy="7932737"/>
          </a:xfrm>
          <a:prstGeom prst="rect">
            <a:avLst/>
          </a:prstGeom>
          <a:noFill/>
          <a:ln w="9525">
            <a:noFill/>
            <a:miter lim="800000"/>
            <a:headEnd/>
            <a:tailEnd/>
          </a:ln>
          <a:effectLst/>
        </p:spPr>
        <p:txBody>
          <a:bodyPr lIns="0" tIns="0" rIns="0" bIns="0">
            <a:spAutoFit/>
          </a:bodyPr>
          <a:lstStyle/>
          <a:p>
            <a:pPr>
              <a:lnSpc>
                <a:spcPct val="95000"/>
              </a:lnSpc>
            </a:pPr>
            <a:r>
              <a:rPr lang="en-US" sz="1800">
                <a:solidFill>
                  <a:srgbClr val="FFFFFF"/>
                </a:solidFill>
                <a:latin typeface="'Times New Roman'" pitchFamily="34"/>
              </a:rPr>
              <a:t>Collins, A. (2005). </a:t>
            </a:r>
            <a:r>
              <a:rPr lang="en-US" sz="1800" i="1">
                <a:solidFill>
                  <a:srgbClr val="FFFFFF"/>
                </a:solidFill>
                <a:latin typeface="'Times New Roman'" pitchFamily="34"/>
              </a:rPr>
              <a:t>Black sexual politics</a:t>
            </a:r>
            <a:r>
              <a:rPr lang="en-US" sz="1800">
                <a:solidFill>
                  <a:srgbClr val="FFFFFF"/>
                </a:solidFill>
                <a:latin typeface="'Times New Roman'" pitchFamily="34"/>
              </a:rPr>
              <a:t>. New York: Taylor and Francis Group.</a:t>
            </a:r>
            <a:r>
              <a:rPr lang="en-US" sz="2700">
                <a:solidFill>
                  <a:srgbClr val="FFFFFF"/>
                </a:solidFill>
                <a:latin typeface="Arial" pitchFamily="34" charset="0"/>
              </a:rPr>
              <a:t>  </a:t>
            </a:r>
            <a:endParaRPr lang="en-US"/>
          </a:p>
          <a:p>
            <a:pPr>
              <a:lnSpc>
                <a:spcPct val="95000"/>
              </a:lnSpc>
            </a:pPr>
            <a:endParaRPr lang="en-US" sz="1800">
              <a:solidFill>
                <a:srgbClr val="FFFFFF"/>
              </a:solidFill>
              <a:latin typeface="'Times New Roman'" pitchFamily="34"/>
            </a:endParaRPr>
          </a:p>
          <a:p>
            <a:pPr>
              <a:lnSpc>
                <a:spcPct val="95000"/>
              </a:lnSpc>
            </a:pPr>
            <a:r>
              <a:rPr lang="en-US" sz="1800">
                <a:solidFill>
                  <a:srgbClr val="FFFFFF"/>
                </a:solidFill>
                <a:latin typeface="'Times New Roman'" pitchFamily="34"/>
              </a:rPr>
              <a:t>Gomez, J. (1998). </a:t>
            </a:r>
            <a:r>
              <a:rPr lang="en-US" sz="1800" i="1">
                <a:solidFill>
                  <a:srgbClr val="FFFFFF"/>
                </a:solidFill>
                <a:latin typeface="'Times New Roman'" pitchFamily="34"/>
              </a:rPr>
              <a:t>Don't explain</a:t>
            </a:r>
            <a:r>
              <a:rPr lang="en-US" sz="1800">
                <a:solidFill>
                  <a:srgbClr val="FFFFFF"/>
                </a:solidFill>
                <a:latin typeface="'Times New Roman'" pitchFamily="34"/>
              </a:rPr>
              <a:t>. New York: Firebrand Books.</a:t>
            </a:r>
            <a:r>
              <a:rPr lang="en-US" sz="2700">
                <a:solidFill>
                  <a:srgbClr val="FFFFFF"/>
                </a:solidFill>
                <a:latin typeface="Arial" pitchFamily="34" charset="0"/>
              </a:rPr>
              <a:t>  </a:t>
            </a:r>
            <a:endParaRPr lang="en-US"/>
          </a:p>
          <a:p>
            <a:pPr>
              <a:lnSpc>
                <a:spcPct val="95000"/>
              </a:lnSpc>
            </a:pPr>
            <a:endParaRPr lang="en-US" sz="2700">
              <a:solidFill>
                <a:srgbClr val="FFFFFF"/>
              </a:solidFill>
              <a:latin typeface="Arial" pitchFamily="34" charset="0"/>
            </a:endParaRPr>
          </a:p>
          <a:p>
            <a:pPr>
              <a:lnSpc>
                <a:spcPct val="95000"/>
              </a:lnSpc>
            </a:pPr>
            <a:r>
              <a:rPr lang="en-US" sz="1800">
                <a:solidFill>
                  <a:srgbClr val="FFFFFF"/>
                </a:solidFill>
                <a:latin typeface="'Times New Roman'" pitchFamily="34"/>
              </a:rPr>
              <a:t>Gomez, J. (1993). Speculative fiction and black lesbians.</a:t>
            </a:r>
            <a:r>
              <a:rPr lang="en-US" sz="1800" i="1">
                <a:solidFill>
                  <a:srgbClr val="FFFFFF"/>
                </a:solidFill>
                <a:latin typeface="'Times New Roman'" pitchFamily="34"/>
              </a:rPr>
              <a:t>Signs</a:t>
            </a:r>
            <a:r>
              <a:rPr lang="en-US" sz="1800">
                <a:solidFill>
                  <a:srgbClr val="FFFFFF"/>
                </a:solidFill>
                <a:latin typeface="'Times New Roman'" pitchFamily="34"/>
              </a:rPr>
              <a:t>, </a:t>
            </a:r>
            <a:r>
              <a:rPr lang="en-US" sz="1800" i="1">
                <a:solidFill>
                  <a:srgbClr val="FFFFFF"/>
                </a:solidFill>
                <a:latin typeface="'Times New Roman'" pitchFamily="34"/>
              </a:rPr>
              <a:t>18</a:t>
            </a:r>
            <a:r>
              <a:rPr lang="en-US" sz="1800">
                <a:solidFill>
                  <a:srgbClr val="FFFFFF"/>
                </a:solidFill>
                <a:latin typeface="'Times New Roman'" pitchFamily="34"/>
              </a:rPr>
              <a:t>(4), 948-955.</a:t>
            </a:r>
            <a:r>
              <a:rPr lang="en-US" sz="2700">
                <a:solidFill>
                  <a:srgbClr val="FFFFFF"/>
                </a:solidFill>
                <a:latin typeface="Arial" pitchFamily="34" charset="0"/>
              </a:rPr>
              <a:t> </a:t>
            </a:r>
            <a:endParaRPr lang="en-US"/>
          </a:p>
          <a:p>
            <a:pPr>
              <a:lnSpc>
                <a:spcPct val="95000"/>
              </a:lnSpc>
            </a:pPr>
            <a:endParaRPr lang="en-US" sz="2700">
              <a:solidFill>
                <a:srgbClr val="FFFFFF"/>
              </a:solidFill>
              <a:latin typeface="Arial" pitchFamily="34" charset="0"/>
            </a:endParaRPr>
          </a:p>
          <a:p>
            <a:pPr>
              <a:lnSpc>
                <a:spcPct val="95000"/>
              </a:lnSpc>
            </a:pPr>
            <a:r>
              <a:rPr lang="en-US" sz="1800">
                <a:solidFill>
                  <a:srgbClr val="FFFFFF"/>
                </a:solidFill>
                <a:latin typeface="'Times New Roman'" pitchFamily="34"/>
              </a:rPr>
              <a:t>Gomez, J. (n.d.). Retrieved from http://www.jewellegomez.com/</a:t>
            </a:r>
            <a:r>
              <a:rPr lang="en-US" sz="2700">
                <a:solidFill>
                  <a:srgbClr val="FFFFFF"/>
                </a:solidFill>
                <a:latin typeface="Arial" pitchFamily="34" charset="0"/>
              </a:rPr>
              <a:t> </a:t>
            </a:r>
            <a:endParaRPr lang="en-US"/>
          </a:p>
          <a:p>
            <a:pPr>
              <a:lnSpc>
                <a:spcPct val="95000"/>
              </a:lnSpc>
            </a:pPr>
            <a:endParaRPr lang="en-US" sz="2700">
              <a:solidFill>
                <a:srgbClr val="FFFFFF"/>
              </a:solidFill>
              <a:latin typeface="Arial" pitchFamily="34" charset="0"/>
            </a:endParaRPr>
          </a:p>
          <a:p>
            <a:pPr>
              <a:lnSpc>
                <a:spcPct val="95000"/>
              </a:lnSpc>
            </a:pPr>
            <a:r>
              <a:rPr lang="en-US" sz="1800">
                <a:solidFill>
                  <a:srgbClr val="FFFFFF"/>
                </a:solidFill>
                <a:latin typeface="'Times New Roman'" pitchFamily="34"/>
              </a:rPr>
              <a:t>Gomez, J. (n.d.). Retrieved from http://goldencrown.org/Default.aspx?pageId=1176669</a:t>
            </a:r>
            <a:r>
              <a:rPr lang="en-US" sz="2700">
                <a:solidFill>
                  <a:srgbClr val="FFFFFF"/>
                </a:solidFill>
                <a:latin typeface="Arial" pitchFamily="34" charset="0"/>
              </a:rPr>
              <a:t> </a:t>
            </a:r>
            <a:endParaRPr lang="en-US"/>
          </a:p>
          <a:p>
            <a:pPr>
              <a:lnSpc>
                <a:spcPct val="95000"/>
              </a:lnSpc>
            </a:pPr>
            <a:endParaRPr lang="en-US" sz="2700">
              <a:solidFill>
                <a:srgbClr val="FFFFFF"/>
              </a:solidFill>
              <a:latin typeface="Arial" pitchFamily="34" charset="0"/>
            </a:endParaRPr>
          </a:p>
          <a:p>
            <a:pPr>
              <a:lnSpc>
                <a:spcPct val="95000"/>
              </a:lnSpc>
            </a:pPr>
            <a:r>
              <a:rPr lang="en-US" sz="1800">
                <a:solidFill>
                  <a:srgbClr val="FFFFFF"/>
                </a:solidFill>
                <a:latin typeface="'Times New Roman'" pitchFamily="34"/>
              </a:rPr>
              <a:t>Lorde, A. (1984). Sister outsider.</a:t>
            </a:r>
            <a:r>
              <a:rPr lang="en-US" sz="2700">
                <a:solidFill>
                  <a:srgbClr val="FFFFFF"/>
                </a:solidFill>
                <a:latin typeface="Arial" pitchFamily="34" charset="0"/>
              </a:rPr>
              <a:t> </a:t>
            </a:r>
            <a:endParaRPr lang="en-US"/>
          </a:p>
          <a:p>
            <a:pPr>
              <a:lnSpc>
                <a:spcPct val="95000"/>
              </a:lnSpc>
            </a:pPr>
            <a:endParaRPr lang="en-US" sz="2700">
              <a:solidFill>
                <a:srgbClr val="FFFFFF"/>
              </a:solidFill>
              <a:latin typeface="Arial" pitchFamily="34" charset="0"/>
            </a:endParaRPr>
          </a:p>
          <a:p>
            <a:pPr>
              <a:lnSpc>
                <a:spcPct val="95000"/>
              </a:lnSpc>
            </a:pPr>
            <a:r>
              <a:rPr lang="en-US" sz="1800">
                <a:solidFill>
                  <a:srgbClr val="FFFFFF"/>
                </a:solidFill>
                <a:latin typeface="'Times New Roman'" pitchFamily="34"/>
              </a:rPr>
              <a:t>(n.d.). Retrieved from http://persistenceanthology.tumblr.com/post/3356149208/contributor-mini-interview-jewelle-gomez</a:t>
            </a:r>
            <a:r>
              <a:rPr lang="en-US" sz="2700">
                <a:solidFill>
                  <a:srgbClr val="FFFFFF"/>
                </a:solidFill>
                <a:latin typeface="Arial" pitchFamily="34" charset="0"/>
              </a:rPr>
              <a:t> </a:t>
            </a:r>
            <a:endParaRPr lang="en-US"/>
          </a:p>
          <a:p>
            <a:pPr>
              <a:lnSpc>
                <a:spcPct val="95000"/>
              </a:lnSpc>
            </a:pPr>
            <a:endParaRPr lang="en-US" sz="2700">
              <a:solidFill>
                <a:srgbClr val="FFFFFF"/>
              </a:solidFill>
              <a:latin typeface="Arial" pitchFamily="34" charset="0"/>
            </a:endParaRPr>
          </a:p>
          <a:p>
            <a:pPr>
              <a:lnSpc>
                <a:spcPct val="95000"/>
              </a:lnSpc>
            </a:pPr>
            <a:r>
              <a:rPr lang="en-US" sz="1900">
                <a:solidFill>
                  <a:srgbClr val="FFFFFF"/>
                </a:solidFill>
                <a:latin typeface="Arial" pitchFamily="34" charset="0"/>
              </a:rPr>
              <a:t>YouTube</a:t>
            </a:r>
            <a:endParaRPr lang="en-US"/>
          </a:p>
          <a:p>
            <a:pPr>
              <a:lnSpc>
                <a:spcPct val="95000"/>
              </a:lnSpc>
            </a:pPr>
            <a:endParaRPr lang="en-US" sz="2700">
              <a:solidFill>
                <a:srgbClr val="CCCCCC"/>
              </a:solidFill>
              <a:latin typeface="Arial" pitchFamily="34" charset="0"/>
            </a:endParaRPr>
          </a:p>
          <a:p>
            <a:pPr>
              <a:lnSpc>
                <a:spcPct val="95000"/>
              </a:lnSpc>
            </a:pPr>
            <a:endParaRPr lang="en-US" sz="2700">
              <a:solidFill>
                <a:srgbClr val="CCCCCC"/>
              </a:solidFill>
              <a:latin typeface="Arial" pitchFamily="34" charset="0"/>
            </a:endParaRPr>
          </a:p>
          <a:p>
            <a:pPr>
              <a:lnSpc>
                <a:spcPct val="95000"/>
              </a:lnSpc>
            </a:pPr>
            <a:endParaRPr lang="en-US" sz="2700">
              <a:solidFill>
                <a:srgbClr val="CCCCCC"/>
              </a:solidFill>
              <a:latin typeface="Arial" pitchFamily="34" charset="0"/>
            </a:endParaRPr>
          </a:p>
          <a:p>
            <a:pPr>
              <a:lnSpc>
                <a:spcPct val="95000"/>
              </a:lnSpc>
            </a:pPr>
            <a:endParaRPr lang="en-US" sz="2700">
              <a:solidFill>
                <a:srgbClr val="CCCCCC"/>
              </a:solidFill>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2474913" y="1905000"/>
            <a:ext cx="5195887" cy="2678113"/>
          </a:xfrm>
          <a:prstGeom prst="rect">
            <a:avLst/>
          </a:prstGeom>
          <a:noFill/>
          <a:ln w="9525">
            <a:noFill/>
            <a:miter lim="800000"/>
            <a:headEnd/>
            <a:tailEnd/>
          </a:ln>
          <a:effectLst/>
        </p:spPr>
        <p:txBody>
          <a:bodyPr lIns="0" tIns="0" rIns="0" bIns="0">
            <a:spAutoFit/>
          </a:bodyPr>
          <a:lstStyle/>
          <a:p>
            <a:pPr>
              <a:lnSpc>
                <a:spcPct val="95000"/>
              </a:lnSpc>
            </a:pPr>
            <a:r>
              <a:rPr lang="en-US" sz="3700">
                <a:solidFill>
                  <a:srgbClr val="9900FF"/>
                </a:solidFill>
                <a:latin typeface="Arial" pitchFamily="34" charset="0"/>
              </a:rPr>
              <a:t>First Impressions?</a:t>
            </a:r>
            <a:endParaRPr lang="en-US"/>
          </a:p>
          <a:p>
            <a:pPr>
              <a:lnSpc>
                <a:spcPct val="95000"/>
              </a:lnSpc>
            </a:pPr>
            <a:endParaRPr lang="en-US" sz="2700">
              <a:solidFill>
                <a:srgbClr val="9900FF"/>
              </a:solidFill>
              <a:latin typeface="Arial" pitchFamily="34" charset="0"/>
            </a:endParaRPr>
          </a:p>
          <a:p>
            <a:pPr>
              <a:lnSpc>
                <a:spcPct val="95000"/>
              </a:lnSpc>
            </a:pPr>
            <a:r>
              <a:rPr lang="en-US" sz="2700">
                <a:solidFill>
                  <a:srgbClr val="FFFFFF"/>
                </a:solidFill>
                <a:latin typeface="Arial" pitchFamily="34" charset="0"/>
              </a:rPr>
              <a:t>        Surprised?</a:t>
            </a:r>
            <a:endParaRPr lang="en-US"/>
          </a:p>
          <a:p>
            <a:pPr>
              <a:lnSpc>
                <a:spcPct val="95000"/>
              </a:lnSpc>
            </a:pPr>
            <a:r>
              <a:rPr lang="en-US" sz="2700">
                <a:solidFill>
                  <a:srgbClr val="FFFFFF"/>
                </a:solidFill>
                <a:latin typeface="Arial" pitchFamily="34" charset="0"/>
              </a:rPr>
              <a:t>        </a:t>
            </a:r>
            <a:r>
              <a:rPr lang="en-US" sz="2900">
                <a:solidFill>
                  <a:srgbClr val="FFFFFF"/>
                </a:solidFill>
                <a:latin typeface="Arial" pitchFamily="34" charset="0"/>
              </a:rPr>
              <a:t>Shocked?</a:t>
            </a:r>
            <a:endParaRPr lang="en-US"/>
          </a:p>
          <a:p>
            <a:pPr>
              <a:lnSpc>
                <a:spcPct val="95000"/>
              </a:lnSpc>
            </a:pPr>
            <a:r>
              <a:rPr lang="en-US" sz="2700">
                <a:solidFill>
                  <a:srgbClr val="FFFFFF"/>
                </a:solidFill>
                <a:latin typeface="Arial" pitchFamily="34" charset="0"/>
              </a:rPr>
              <a:t>        </a:t>
            </a:r>
            <a:r>
              <a:rPr lang="en-US" sz="3200">
                <a:solidFill>
                  <a:srgbClr val="FFFFFF"/>
                </a:solidFill>
                <a:latin typeface="Arial" pitchFamily="34" charset="0"/>
              </a:rPr>
              <a:t>Uncomfortable?</a:t>
            </a:r>
            <a:r>
              <a:rPr lang="en-US" sz="2700">
                <a:solidFill>
                  <a:srgbClr val="CCCCCC"/>
                </a:solidFill>
                <a:latin typeface="Arial" pitchFamily="34" charset="0"/>
              </a:rPr>
              <a:t/>
            </a:r>
            <a:br>
              <a:rPr lang="en-US" sz="2700">
                <a:solidFill>
                  <a:srgbClr val="CCCCCC"/>
                </a:solidFill>
                <a:latin typeface="Arial" pitchFamily="34" charset="0"/>
              </a:rPr>
            </a:br>
            <a:r>
              <a:rPr lang="en-US" sz="2700">
                <a:solidFill>
                  <a:srgbClr val="9900FF"/>
                </a:solidFill>
                <a:latin typeface="Arial"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1162050" y="466725"/>
            <a:ext cx="7747000" cy="1279525"/>
          </a:xfrm>
          <a:prstGeom prst="rect">
            <a:avLst/>
          </a:prstGeom>
          <a:noFill/>
          <a:ln w="9525">
            <a:noFill/>
            <a:miter lim="800000"/>
            <a:headEnd/>
            <a:tailEnd/>
          </a:ln>
          <a:effectLst/>
        </p:spPr>
        <p:txBody>
          <a:bodyPr lIns="0" tIns="0" rIns="0" bIns="0">
            <a:spAutoFit/>
          </a:bodyPr>
          <a:lstStyle/>
          <a:p>
            <a:pPr>
              <a:lnSpc>
                <a:spcPct val="95000"/>
              </a:lnSpc>
            </a:pPr>
            <a:r>
              <a:rPr lang="en-US" sz="2700">
                <a:solidFill>
                  <a:srgbClr val="CCCCCC"/>
                </a:solidFill>
                <a:latin typeface="Arial" pitchFamily="34" charset="0"/>
              </a:rPr>
              <a:t>   </a:t>
            </a:r>
            <a:r>
              <a:rPr lang="en-US" sz="3700">
                <a:solidFill>
                  <a:srgbClr val="FF0000"/>
                </a:solidFill>
                <a:latin typeface="Arial" pitchFamily="34" charset="0"/>
              </a:rPr>
              <a:t>About the Author- Jewelle Gomez</a:t>
            </a:r>
            <a:endParaRPr lang="en-US"/>
          </a:p>
          <a:p>
            <a:pPr>
              <a:lnSpc>
                <a:spcPct val="95000"/>
              </a:lnSpc>
            </a:pPr>
            <a:endParaRPr lang="en-US" sz="2700">
              <a:solidFill>
                <a:srgbClr val="CCCCCC"/>
              </a:solidFill>
              <a:latin typeface="Arial" pitchFamily="34" charset="0"/>
            </a:endParaRPr>
          </a:p>
          <a:p>
            <a:pPr>
              <a:lnSpc>
                <a:spcPct val="95000"/>
              </a:lnSpc>
            </a:pPr>
            <a:endParaRPr lang="en-US" sz="2700">
              <a:solidFill>
                <a:srgbClr val="CCCCCC"/>
              </a:solidFill>
              <a:latin typeface="Arial" pitchFamily="34" charset="0"/>
            </a:endParaRPr>
          </a:p>
          <a:p>
            <a:pPr>
              <a:lnSpc>
                <a:spcPct val="95000"/>
              </a:lnSpc>
            </a:pPr>
            <a:endParaRPr lang="en-US" sz="2700">
              <a:solidFill>
                <a:srgbClr val="CCCCCC"/>
              </a:solidFill>
              <a:latin typeface="Arial" pitchFamily="34" charset="0"/>
            </a:endParaRPr>
          </a:p>
          <a:p>
            <a:pPr>
              <a:lnSpc>
                <a:spcPct val="95000"/>
              </a:lnSpc>
            </a:pPr>
            <a:endParaRPr lang="en-US" sz="2100">
              <a:solidFill>
                <a:srgbClr val="CCCCCC"/>
              </a:solidFill>
              <a:latin typeface="Arial" pitchFamily="34" charset="0"/>
            </a:endParaRPr>
          </a:p>
          <a:p>
            <a:pPr>
              <a:lnSpc>
                <a:spcPct val="95000"/>
              </a:lnSpc>
            </a:pPr>
            <a:endParaRPr lang="en-US" sz="2700">
              <a:solidFill>
                <a:srgbClr val="CCCCCC"/>
              </a:solidFill>
              <a:latin typeface="Arial" pitchFamily="34" charset="0"/>
            </a:endParaRPr>
          </a:p>
          <a:p>
            <a:pPr>
              <a:lnSpc>
                <a:spcPct val="95000"/>
              </a:lnSpc>
            </a:pPr>
            <a:endParaRPr lang="en-US" sz="1700">
              <a:solidFill>
                <a:srgbClr val="333333"/>
              </a:solidFill>
              <a:latin typeface="Georgia" pitchFamily="18" charset="0"/>
            </a:endParaRPr>
          </a:p>
        </p:txBody>
      </p:sp>
      <p:pic>
        <p:nvPicPr>
          <p:cNvPr id="4101" name="Picture 5"/>
          <p:cNvPicPr>
            <a:picLocks noChangeAspect="1" noChangeArrowheads="1"/>
          </p:cNvPicPr>
          <p:nvPr/>
        </p:nvPicPr>
        <p:blipFill>
          <a:blip r:embed="rId2"/>
          <a:srcRect/>
          <a:stretch>
            <a:fillRect/>
          </a:stretch>
        </p:blipFill>
        <p:spPr bwMode="auto">
          <a:xfrm>
            <a:off x="3657600" y="1828800"/>
            <a:ext cx="2138363" cy="2697163"/>
          </a:xfrm>
          <a:prstGeom prst="rect">
            <a:avLst/>
          </a:prstGeom>
          <a:noFill/>
        </p:spPr>
      </p:pic>
      <p:sp>
        <p:nvSpPr>
          <p:cNvPr id="4102" name="Text Box 6"/>
          <p:cNvSpPr txBox="1">
            <a:spLocks noChangeArrowheads="1"/>
          </p:cNvSpPr>
          <p:nvPr/>
        </p:nvSpPr>
        <p:spPr bwMode="auto">
          <a:xfrm>
            <a:off x="654050" y="4572000"/>
            <a:ext cx="8966200" cy="2911475"/>
          </a:xfrm>
          <a:prstGeom prst="rect">
            <a:avLst/>
          </a:prstGeom>
          <a:noFill/>
          <a:ln w="9525">
            <a:noFill/>
            <a:miter lim="800000"/>
            <a:headEnd/>
            <a:tailEnd/>
          </a:ln>
          <a:effectLst/>
        </p:spPr>
        <p:txBody>
          <a:bodyPr lIns="0" tIns="0" rIns="0" bIns="0">
            <a:spAutoFit/>
          </a:bodyPr>
          <a:lstStyle/>
          <a:p>
            <a:pPr>
              <a:lnSpc>
                <a:spcPct val="95000"/>
              </a:lnSpc>
            </a:pPr>
            <a:r>
              <a:rPr lang="en-US" sz="2100">
                <a:solidFill>
                  <a:srgbClr val="FFFFFF"/>
                </a:solidFill>
                <a:latin typeface="Arial" pitchFamily="34" charset="0"/>
              </a:rPr>
              <a:t>"When I was a little girl, we sometimes found ourselves one person short when we tried to jump rope. One of us had to swing the end of the rope and the other was meant to jump-- but who was to swing the other end? Sometimes we'd make do by tying the rope onto a fence. Black feminists are like that fence-- nothing would happen without the fence, but who ever talks about it? You don't share photos of a fence or invite it to reunions." -Jewelle Gomez</a:t>
            </a:r>
            <a:r>
              <a:rPr lang="en-US" sz="2700">
                <a:solidFill>
                  <a:srgbClr val="FFFFFF"/>
                </a:solidFill>
                <a:latin typeface="Arial"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1365250" y="508000"/>
            <a:ext cx="7569200" cy="1762125"/>
          </a:xfrm>
          <a:prstGeom prst="rect">
            <a:avLst/>
          </a:prstGeom>
          <a:noFill/>
          <a:ln w="9525">
            <a:noFill/>
            <a:miter lim="800000"/>
            <a:headEnd/>
            <a:tailEnd/>
          </a:ln>
          <a:effectLst/>
        </p:spPr>
        <p:txBody>
          <a:bodyPr lIns="0" tIns="0" rIns="0" bIns="0">
            <a:spAutoFit/>
          </a:bodyPr>
          <a:lstStyle/>
          <a:p>
            <a:pPr algn="ctr">
              <a:lnSpc>
                <a:spcPct val="95000"/>
              </a:lnSpc>
            </a:pPr>
            <a:r>
              <a:rPr lang="en-US" sz="2700" b="1">
                <a:solidFill>
                  <a:srgbClr val="9900FF"/>
                </a:solidFill>
                <a:latin typeface="Georgia" pitchFamily="18" charset="0"/>
              </a:rPr>
              <a:t>If you could say one thing to future butches and femmes, what would it be?</a:t>
            </a:r>
            <a:endParaRPr lang="en-US"/>
          </a:p>
          <a:p>
            <a:pPr>
              <a:lnSpc>
                <a:spcPct val="95000"/>
              </a:lnSpc>
            </a:pPr>
            <a:endParaRPr lang="en-US" sz="2700" b="1">
              <a:solidFill>
                <a:srgbClr val="9900FF"/>
              </a:solidFill>
              <a:latin typeface="Georgia" pitchFamily="18" charset="0"/>
            </a:endParaRPr>
          </a:p>
          <a:p>
            <a:pPr>
              <a:lnSpc>
                <a:spcPct val="95000"/>
              </a:lnSpc>
            </a:pPr>
            <a:endParaRPr lang="en-US" sz="1800">
              <a:solidFill>
                <a:srgbClr val="FFFFFF"/>
              </a:solidFill>
              <a:latin typeface="Georgia" pitchFamily="18" charset="0"/>
            </a:endParaRPr>
          </a:p>
        </p:txBody>
      </p:sp>
      <p:sp>
        <p:nvSpPr>
          <p:cNvPr id="5125" name="Text Box 5"/>
          <p:cNvSpPr txBox="1">
            <a:spLocks noChangeArrowheads="1"/>
          </p:cNvSpPr>
          <p:nvPr/>
        </p:nvSpPr>
        <p:spPr bwMode="auto">
          <a:xfrm>
            <a:off x="958850" y="2235200"/>
            <a:ext cx="8416925" cy="3527425"/>
          </a:xfrm>
          <a:prstGeom prst="rect">
            <a:avLst/>
          </a:prstGeom>
          <a:noFill/>
          <a:ln w="9525">
            <a:noFill/>
            <a:miter lim="800000"/>
            <a:headEnd/>
            <a:tailEnd/>
          </a:ln>
          <a:effectLst/>
        </p:spPr>
        <p:txBody>
          <a:bodyPr lIns="0" tIns="0" rIns="0" bIns="0">
            <a:spAutoFit/>
          </a:bodyPr>
          <a:lstStyle/>
          <a:p>
            <a:pPr>
              <a:lnSpc>
                <a:spcPct val="95000"/>
              </a:lnSpc>
            </a:pPr>
            <a:r>
              <a:rPr lang="en-US" sz="1800">
                <a:solidFill>
                  <a:srgbClr val="FFFFFF"/>
                </a:solidFill>
                <a:latin typeface="Georgia" pitchFamily="18" charset="0"/>
              </a:rPr>
              <a:t>"There are many proud ways to be a woman and butch is one of them. </a:t>
            </a:r>
            <a:r>
              <a:rPr lang="en-US" sz="1800" b="1">
                <a:solidFill>
                  <a:srgbClr val="FFFFFF"/>
                </a:solidFill>
                <a:latin typeface="Georgia" pitchFamily="18" charset="0"/>
              </a:rPr>
              <a:t> </a:t>
            </a:r>
            <a:r>
              <a:rPr lang="en-US" sz="1800">
                <a:solidFill>
                  <a:srgbClr val="FFFFFF"/>
                </a:solidFill>
                <a:latin typeface="Georgia" pitchFamily="18" charset="0"/>
              </a:rPr>
              <a:t>Being a woman should not be confined to an advertiser’s fantasy, kewpie doll, feminine idealization of females. Being a woman includes coveralls, tool belts, short hair, low voices and any of the so-called ‘masculine’ things that we all know belong to women too." </a:t>
            </a:r>
            <a:endParaRPr lang="en-US"/>
          </a:p>
          <a:p>
            <a:pPr>
              <a:lnSpc>
                <a:spcPct val="95000"/>
              </a:lnSpc>
            </a:pPr>
            <a:r>
              <a:rPr lang="en-US" sz="1800">
                <a:solidFill>
                  <a:srgbClr val="FFFFFF"/>
                </a:solidFill>
                <a:latin typeface="Georgia" pitchFamily="18" charset="0"/>
              </a:rPr>
              <a:t>                                    - Jewelle Gomez</a:t>
            </a:r>
          </a:p>
        </p:txBody>
      </p:sp>
      <p:pic>
        <p:nvPicPr>
          <p:cNvPr id="5126" name="Picture 6"/>
          <p:cNvPicPr>
            <a:picLocks noChangeAspect="1" noChangeArrowheads="1"/>
          </p:cNvPicPr>
          <p:nvPr/>
        </p:nvPicPr>
        <p:blipFill>
          <a:blip r:embed="rId2"/>
          <a:srcRect/>
          <a:stretch>
            <a:fillRect/>
          </a:stretch>
        </p:blipFill>
        <p:spPr bwMode="auto">
          <a:xfrm>
            <a:off x="5181600" y="4248150"/>
            <a:ext cx="2605088" cy="3048000"/>
          </a:xfrm>
          <a:prstGeom prst="rect">
            <a:avLst/>
          </a:prstGeom>
          <a:noFill/>
        </p:spPr>
      </p:pic>
      <p:sp>
        <p:nvSpPr>
          <p:cNvPr id="5127" name="Text Box 7"/>
          <p:cNvSpPr txBox="1">
            <a:spLocks noChangeArrowheads="1"/>
          </p:cNvSpPr>
          <p:nvPr/>
        </p:nvSpPr>
        <p:spPr bwMode="auto">
          <a:xfrm>
            <a:off x="8070850" y="6604000"/>
            <a:ext cx="1462088" cy="506413"/>
          </a:xfrm>
          <a:prstGeom prst="rect">
            <a:avLst/>
          </a:prstGeom>
          <a:noFill/>
          <a:ln w="9525">
            <a:noFill/>
            <a:miter lim="800000"/>
            <a:headEnd/>
            <a:tailEnd/>
          </a:ln>
          <a:effectLst/>
        </p:spPr>
        <p:txBody>
          <a:bodyPr lIns="0" tIns="0" rIns="0" bIns="0">
            <a:spAutoFit/>
          </a:bodyPr>
          <a:lstStyle/>
          <a:p>
            <a:pPr>
              <a:lnSpc>
                <a:spcPct val="95000"/>
              </a:lnSpc>
            </a:pPr>
            <a:r>
              <a:rPr lang="en-US" sz="2700" u="sng">
                <a:solidFill>
                  <a:srgbClr val="999999"/>
                </a:solidFill>
                <a:latin typeface="Arial" pitchFamily="34" charset="0"/>
                <a:hlinkClick r:id="rId3"/>
              </a:rPr>
              <a:t>Website</a:t>
            </a:r>
            <a:endParaRPr lang="en-US" sz="2700" u="sng">
              <a:solidFill>
                <a:srgbClr val="999999"/>
              </a:solidFill>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450850" y="508000"/>
            <a:ext cx="9177338" cy="3082925"/>
          </a:xfrm>
          <a:prstGeom prst="rect">
            <a:avLst/>
          </a:prstGeom>
          <a:noFill/>
          <a:ln w="9525">
            <a:noFill/>
            <a:miter lim="800000"/>
            <a:headEnd/>
            <a:tailEnd/>
          </a:ln>
          <a:effectLst/>
        </p:spPr>
        <p:txBody>
          <a:bodyPr lIns="0" tIns="0" rIns="0" bIns="0">
            <a:spAutoFit/>
          </a:bodyPr>
          <a:lstStyle/>
          <a:p>
            <a:pPr>
              <a:lnSpc>
                <a:spcPct val="95000"/>
              </a:lnSpc>
            </a:pPr>
            <a:r>
              <a:rPr lang="en-US" sz="3700">
                <a:solidFill>
                  <a:srgbClr val="FF0000"/>
                </a:solidFill>
                <a:latin typeface="Georgia" pitchFamily="18" charset="0"/>
              </a:rPr>
              <a:t>Theme 1: Race, Class &amp; Gender Hierarchy</a:t>
            </a:r>
          </a:p>
        </p:txBody>
      </p:sp>
      <p:sp>
        <p:nvSpPr>
          <p:cNvPr id="6149" name="Text Box 5"/>
          <p:cNvSpPr txBox="1">
            <a:spLocks noChangeArrowheads="1"/>
          </p:cNvSpPr>
          <p:nvPr/>
        </p:nvSpPr>
        <p:spPr bwMode="auto">
          <a:xfrm>
            <a:off x="617538" y="1524000"/>
            <a:ext cx="8950325" cy="4943475"/>
          </a:xfrm>
          <a:prstGeom prst="rect">
            <a:avLst/>
          </a:prstGeom>
          <a:noFill/>
          <a:ln w="9525">
            <a:noFill/>
            <a:miter lim="800000"/>
            <a:headEnd/>
            <a:tailEnd/>
          </a:ln>
          <a:effectLst/>
        </p:spPr>
        <p:txBody>
          <a:bodyPr lIns="0" tIns="0" rIns="0" bIns="0">
            <a:spAutoFit/>
          </a:bodyPr>
          <a:lstStyle/>
          <a:p>
            <a:pPr>
              <a:lnSpc>
                <a:spcPct val="95000"/>
              </a:lnSpc>
            </a:pPr>
            <a:r>
              <a:rPr lang="en-US" sz="1800">
                <a:solidFill>
                  <a:srgbClr val="FFFFFF"/>
                </a:solidFill>
                <a:latin typeface="Arial" pitchFamily="34" charset="0"/>
              </a:rPr>
              <a:t>“In essence, to be completely ‘normal,’ one must be White, masculine, and heretosexual, the core hegemonic White masculinity. This mythical norm is hard to see because it is so taken-for-granted. Its antithesis, its Other, would be Black, female, and lesbian, a fact that Black lesbian feminist Audre Lorde pointed out some time ago.” (Black Sexual Politics, Collins 96) </a:t>
            </a:r>
            <a:endParaRPr lang="en-US"/>
          </a:p>
          <a:p>
            <a:pPr>
              <a:lnSpc>
                <a:spcPct val="95000"/>
              </a:lnSpc>
            </a:pPr>
            <a:endParaRPr lang="en-US" sz="2700">
              <a:solidFill>
                <a:srgbClr val="CCCCCC"/>
              </a:solidFill>
              <a:latin typeface="Arial" pitchFamily="34" charset="0"/>
            </a:endParaRPr>
          </a:p>
          <a:p>
            <a:pPr>
              <a:lnSpc>
                <a:spcPct val="95000"/>
              </a:lnSpc>
            </a:pPr>
            <a:endParaRPr lang="en-US" sz="2700">
              <a:solidFill>
                <a:srgbClr val="CCCCCC"/>
              </a:solidFill>
              <a:latin typeface="Arial" pitchFamily="34" charset="0"/>
            </a:endParaRPr>
          </a:p>
          <a:p>
            <a:pPr lvl="1" indent="-342900">
              <a:lnSpc>
                <a:spcPct val="95000"/>
              </a:lnSpc>
              <a:buClr>
                <a:srgbClr val="9900FF"/>
              </a:buClr>
              <a:buSzPct val="100000"/>
              <a:buFontTx/>
              <a:buChar char="•"/>
            </a:pPr>
            <a:r>
              <a:rPr lang="en-US" sz="2700">
                <a:solidFill>
                  <a:srgbClr val="9900FF"/>
                </a:solidFill>
                <a:latin typeface="Arial" pitchFamily="34" charset="0"/>
              </a:rPr>
              <a:t>What are all women traditionally "supposed to" act like?</a:t>
            </a:r>
            <a:endParaRPr lang="en-US"/>
          </a:p>
          <a:p>
            <a:pPr marL="857250" lvl="2" indent="-285750">
              <a:lnSpc>
                <a:spcPct val="95000"/>
              </a:lnSpc>
              <a:buClr>
                <a:srgbClr val="9900FF"/>
              </a:buClr>
              <a:buSzPct val="80000"/>
              <a:buFont typeface="Courier New" pitchFamily="49" charset="0"/>
              <a:buChar char="o"/>
            </a:pPr>
            <a:r>
              <a:rPr lang="en-US" sz="2700">
                <a:solidFill>
                  <a:srgbClr val="9900FF"/>
                </a:solidFill>
                <a:latin typeface="Arial" pitchFamily="34" charset="0"/>
              </a:rPr>
              <a:t>What are black women stereotypically "supposed to" act like?</a:t>
            </a:r>
            <a:endParaRPr lang="en-US"/>
          </a:p>
          <a:p>
            <a:pPr>
              <a:lnSpc>
                <a:spcPct val="95000"/>
              </a:lnSpc>
              <a:buClr>
                <a:srgbClr val="9900FF"/>
              </a:buClr>
              <a:buSzPct val="80000"/>
              <a:buFont typeface="Courier New" pitchFamily="49" charset="0"/>
              <a:buNone/>
            </a:pPr>
            <a:endParaRPr lang="en-US" sz="2700">
              <a:solidFill>
                <a:srgbClr val="CCCCCC"/>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ChangeAspect="1" noChangeArrowheads="1"/>
          </p:cNvPicPr>
          <p:nvPr/>
        </p:nvPicPr>
        <p:blipFill>
          <a:blip r:embed="rId2"/>
          <a:srcRect/>
          <a:stretch>
            <a:fillRect/>
          </a:stretch>
        </p:blipFill>
        <p:spPr bwMode="auto">
          <a:xfrm>
            <a:off x="311150" y="406400"/>
            <a:ext cx="2998788" cy="2771775"/>
          </a:xfrm>
          <a:prstGeom prst="rect">
            <a:avLst/>
          </a:prstGeom>
          <a:noFill/>
        </p:spPr>
      </p:pic>
      <p:pic>
        <p:nvPicPr>
          <p:cNvPr id="7173" name="Picture 5"/>
          <p:cNvPicPr>
            <a:picLocks noChangeAspect="1" noChangeArrowheads="1"/>
          </p:cNvPicPr>
          <p:nvPr/>
        </p:nvPicPr>
        <p:blipFill>
          <a:blip r:embed="rId3"/>
          <a:srcRect/>
          <a:stretch>
            <a:fillRect/>
          </a:stretch>
        </p:blipFill>
        <p:spPr bwMode="auto">
          <a:xfrm>
            <a:off x="304800" y="3454400"/>
            <a:ext cx="3175000" cy="3810000"/>
          </a:xfrm>
          <a:prstGeom prst="rect">
            <a:avLst/>
          </a:prstGeom>
          <a:noFill/>
        </p:spPr>
      </p:pic>
      <p:pic>
        <p:nvPicPr>
          <p:cNvPr id="7174" name="Picture 6"/>
          <p:cNvPicPr>
            <a:picLocks noChangeAspect="1" noChangeArrowheads="1"/>
          </p:cNvPicPr>
          <p:nvPr/>
        </p:nvPicPr>
        <p:blipFill>
          <a:blip r:embed="rId4"/>
          <a:srcRect/>
          <a:stretch>
            <a:fillRect/>
          </a:stretch>
        </p:blipFill>
        <p:spPr bwMode="auto">
          <a:xfrm>
            <a:off x="6502400" y="252413"/>
            <a:ext cx="3346450" cy="3387725"/>
          </a:xfrm>
          <a:prstGeom prst="rect">
            <a:avLst/>
          </a:prstGeom>
          <a:noFill/>
        </p:spPr>
      </p:pic>
      <p:pic>
        <p:nvPicPr>
          <p:cNvPr id="7175" name="Picture 7"/>
          <p:cNvPicPr>
            <a:picLocks noChangeAspect="1" noChangeArrowheads="1"/>
          </p:cNvPicPr>
          <p:nvPr/>
        </p:nvPicPr>
        <p:blipFill>
          <a:blip r:embed="rId5"/>
          <a:srcRect/>
          <a:stretch>
            <a:fillRect/>
          </a:stretch>
        </p:blipFill>
        <p:spPr bwMode="auto">
          <a:xfrm>
            <a:off x="3554413" y="198438"/>
            <a:ext cx="2654300" cy="3316287"/>
          </a:xfrm>
          <a:prstGeom prst="rect">
            <a:avLst/>
          </a:prstGeom>
          <a:noFill/>
        </p:spPr>
      </p:pic>
      <p:pic>
        <p:nvPicPr>
          <p:cNvPr id="7176" name="Picture 8"/>
          <p:cNvPicPr>
            <a:picLocks noChangeAspect="1" noChangeArrowheads="1"/>
          </p:cNvPicPr>
          <p:nvPr/>
        </p:nvPicPr>
        <p:blipFill>
          <a:blip r:embed="rId6"/>
          <a:srcRect/>
          <a:stretch>
            <a:fillRect/>
          </a:stretch>
        </p:blipFill>
        <p:spPr bwMode="auto">
          <a:xfrm>
            <a:off x="7213600" y="3657600"/>
            <a:ext cx="2587625" cy="3911600"/>
          </a:xfrm>
          <a:prstGeom prst="rect">
            <a:avLst/>
          </a:prstGeom>
          <a:noFill/>
        </p:spPr>
      </p:pic>
      <p:pic>
        <p:nvPicPr>
          <p:cNvPr id="7177" name="Picture 9"/>
          <p:cNvPicPr>
            <a:picLocks noChangeAspect="1" noChangeArrowheads="1"/>
          </p:cNvPicPr>
          <p:nvPr/>
        </p:nvPicPr>
        <p:blipFill>
          <a:blip r:embed="rId7"/>
          <a:srcRect/>
          <a:stretch>
            <a:fillRect/>
          </a:stretch>
        </p:blipFill>
        <p:spPr bwMode="auto">
          <a:xfrm>
            <a:off x="3759200" y="3759200"/>
            <a:ext cx="2994025" cy="37353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2889250" y="609600"/>
            <a:ext cx="5194300" cy="1905000"/>
          </a:xfrm>
          <a:prstGeom prst="rect">
            <a:avLst/>
          </a:prstGeom>
          <a:noFill/>
          <a:ln w="9525">
            <a:noFill/>
            <a:miter lim="800000"/>
            <a:headEnd/>
            <a:tailEnd/>
          </a:ln>
          <a:effectLst/>
        </p:spPr>
        <p:txBody>
          <a:bodyPr lIns="0" tIns="0" rIns="0" bIns="0">
            <a:spAutoFit/>
          </a:bodyPr>
          <a:lstStyle/>
          <a:p>
            <a:pPr>
              <a:lnSpc>
                <a:spcPct val="95000"/>
              </a:lnSpc>
            </a:pPr>
            <a:r>
              <a:rPr lang="en-US" sz="3700">
                <a:solidFill>
                  <a:srgbClr val="9900FF"/>
                </a:solidFill>
                <a:latin typeface="Arial" pitchFamily="34" charset="0"/>
              </a:rPr>
              <a:t>Theme 1 Questions</a:t>
            </a:r>
          </a:p>
        </p:txBody>
      </p:sp>
      <p:sp>
        <p:nvSpPr>
          <p:cNvPr id="8197" name="Text Box 5"/>
          <p:cNvSpPr txBox="1">
            <a:spLocks noChangeArrowheads="1"/>
          </p:cNvSpPr>
          <p:nvPr/>
        </p:nvSpPr>
        <p:spPr bwMode="auto">
          <a:xfrm>
            <a:off x="1568450" y="1828800"/>
            <a:ext cx="7300913" cy="3656013"/>
          </a:xfrm>
          <a:prstGeom prst="rect">
            <a:avLst/>
          </a:prstGeom>
          <a:noFill/>
          <a:ln w="9525">
            <a:noFill/>
            <a:miter lim="800000"/>
            <a:headEnd/>
            <a:tailEnd/>
          </a:ln>
          <a:effectLst/>
        </p:spPr>
        <p:txBody>
          <a:bodyPr lIns="0" tIns="0" rIns="0" bIns="0">
            <a:spAutoFit/>
          </a:bodyPr>
          <a:lstStyle/>
          <a:p>
            <a:pPr lvl="1" indent="-342900">
              <a:lnSpc>
                <a:spcPct val="95000"/>
              </a:lnSpc>
              <a:buClr>
                <a:srgbClr val="CCCCCC"/>
              </a:buClr>
              <a:buSzPct val="100000"/>
              <a:buFontTx/>
              <a:buChar char="•"/>
            </a:pPr>
            <a:r>
              <a:rPr lang="en-US" sz="2700">
                <a:solidFill>
                  <a:srgbClr val="CCCCCC"/>
                </a:solidFill>
                <a:latin typeface="Arial" pitchFamily="34" charset="0"/>
              </a:rPr>
              <a:t>How does </a:t>
            </a:r>
            <a:r>
              <a:rPr lang="en-US" sz="2700" i="1">
                <a:solidFill>
                  <a:srgbClr val="CCCCCC"/>
                </a:solidFill>
                <a:latin typeface="Arial" pitchFamily="34" charset="0"/>
              </a:rPr>
              <a:t>Steps</a:t>
            </a:r>
            <a:r>
              <a:rPr lang="en-US" sz="2700">
                <a:solidFill>
                  <a:srgbClr val="CCCCCC"/>
                </a:solidFill>
                <a:latin typeface="Arial" pitchFamily="34" charset="0"/>
              </a:rPr>
              <a:t> refute the traditional roles/notions of Black women?  pg. 36</a:t>
            </a:r>
            <a:endParaRPr lang="en-US"/>
          </a:p>
          <a:p>
            <a:pPr>
              <a:lnSpc>
                <a:spcPct val="95000"/>
              </a:lnSpc>
            </a:pPr>
            <a:endParaRPr lang="en-US" sz="2700">
              <a:solidFill>
                <a:srgbClr val="CCCCCC"/>
              </a:solidFill>
              <a:latin typeface="Arial" pitchFamily="34" charset="0"/>
            </a:endParaRPr>
          </a:p>
          <a:p>
            <a:pPr>
              <a:lnSpc>
                <a:spcPct val="95000"/>
              </a:lnSpc>
            </a:pPr>
            <a:endParaRPr lang="en-US" sz="2700">
              <a:solidFill>
                <a:srgbClr val="CCCCCC"/>
              </a:solidFill>
              <a:latin typeface="Arial" pitchFamily="34" charset="0"/>
            </a:endParaRPr>
          </a:p>
          <a:p>
            <a:pPr lvl="1" indent="-342900">
              <a:lnSpc>
                <a:spcPct val="95000"/>
              </a:lnSpc>
              <a:buClr>
                <a:srgbClr val="CCCCCC"/>
              </a:buClr>
              <a:buSzPct val="100000"/>
              <a:buFontTx/>
              <a:buChar char="•"/>
            </a:pPr>
            <a:r>
              <a:rPr lang="en-US" sz="2700">
                <a:solidFill>
                  <a:srgbClr val="CCCCCC"/>
                </a:solidFill>
                <a:latin typeface="Arial" pitchFamily="34" charset="0"/>
              </a:rPr>
              <a:t>How could you see this theme in </a:t>
            </a:r>
            <a:r>
              <a:rPr lang="en-US" sz="2700" i="1">
                <a:solidFill>
                  <a:srgbClr val="CCCCCC"/>
                </a:solidFill>
                <a:latin typeface="Arial" pitchFamily="34" charset="0"/>
              </a:rPr>
              <a:t>Piece of Time</a:t>
            </a:r>
            <a:r>
              <a:rPr lang="en-US" sz="2700">
                <a:solidFill>
                  <a:srgbClr val="CCCCCC"/>
                </a:solidFill>
                <a:latin typeface="Arial" pitchFamily="34" charset="0"/>
              </a:rPr>
              <a:t>? pg. 74</a:t>
            </a:r>
            <a:endParaRPr lang="en-US"/>
          </a:p>
          <a:p>
            <a:pPr>
              <a:lnSpc>
                <a:spcPct val="95000"/>
              </a:lnSpc>
            </a:pPr>
            <a:endParaRPr lang="en-US" sz="2700">
              <a:solidFill>
                <a:srgbClr val="CCCCCC"/>
              </a:solidFill>
              <a:latin typeface="Arial" pitchFamily="34" charset="0"/>
            </a:endParaRPr>
          </a:p>
          <a:p>
            <a:pPr>
              <a:lnSpc>
                <a:spcPct val="95000"/>
              </a:lnSpc>
            </a:pPr>
            <a:endParaRPr lang="en-US" sz="2700">
              <a:solidFill>
                <a:srgbClr val="CCCCCC"/>
              </a:solidFill>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739775" y="508000"/>
            <a:ext cx="8724900" cy="3221038"/>
          </a:xfrm>
          <a:prstGeom prst="rect">
            <a:avLst/>
          </a:prstGeom>
          <a:noFill/>
          <a:ln w="9525">
            <a:noFill/>
            <a:miter lim="800000"/>
            <a:headEnd/>
            <a:tailEnd/>
          </a:ln>
          <a:effectLst/>
        </p:spPr>
        <p:txBody>
          <a:bodyPr lIns="0" tIns="0" rIns="0" bIns="0">
            <a:spAutoFit/>
          </a:bodyPr>
          <a:lstStyle/>
          <a:p>
            <a:pPr>
              <a:lnSpc>
                <a:spcPct val="95000"/>
              </a:lnSpc>
            </a:pPr>
            <a:r>
              <a:rPr lang="en-US" sz="3500">
                <a:solidFill>
                  <a:srgbClr val="FF0000"/>
                </a:solidFill>
                <a:latin typeface="Georgia" pitchFamily="18" charset="0"/>
              </a:rPr>
              <a:t>Theme 2: Identity: Race vs. Sexual Identity</a:t>
            </a:r>
          </a:p>
        </p:txBody>
      </p:sp>
      <p:sp>
        <p:nvSpPr>
          <p:cNvPr id="9221" name="Text Box 5"/>
          <p:cNvSpPr txBox="1">
            <a:spLocks noChangeArrowheads="1"/>
          </p:cNvSpPr>
          <p:nvPr/>
        </p:nvSpPr>
        <p:spPr bwMode="auto">
          <a:xfrm>
            <a:off x="2279650" y="3048000"/>
            <a:ext cx="6221413" cy="2928938"/>
          </a:xfrm>
          <a:prstGeom prst="rect">
            <a:avLst/>
          </a:prstGeom>
          <a:noFill/>
          <a:ln w="9525">
            <a:noFill/>
            <a:miter lim="800000"/>
            <a:headEnd/>
            <a:tailEnd/>
          </a:ln>
          <a:effectLst/>
        </p:spPr>
        <p:txBody>
          <a:bodyPr lIns="0" tIns="0" rIns="0" bIns="0">
            <a:spAutoFit/>
          </a:bodyPr>
          <a:lstStyle/>
          <a:p>
            <a:pPr>
              <a:lnSpc>
                <a:spcPct val="95000"/>
              </a:lnSpc>
            </a:pPr>
            <a:r>
              <a:rPr lang="en-US" sz="4300" u="sng">
                <a:solidFill>
                  <a:srgbClr val="FFFFFF"/>
                </a:solidFill>
                <a:latin typeface="Arial" pitchFamily="34" charset="0"/>
                <a:hlinkClick r:id="rId2"/>
              </a:rPr>
              <a:t>“Is Gay the New Black?”</a:t>
            </a:r>
            <a:endParaRPr lang="en-US" sz="4300" u="sng">
              <a:solidFill>
                <a:srgbClr val="FFFFFF"/>
              </a:solidFill>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3194050" y="508000"/>
            <a:ext cx="5194300" cy="1905000"/>
          </a:xfrm>
          <a:prstGeom prst="rect">
            <a:avLst/>
          </a:prstGeom>
          <a:noFill/>
          <a:ln w="9525">
            <a:noFill/>
            <a:miter lim="800000"/>
            <a:headEnd/>
            <a:tailEnd/>
          </a:ln>
          <a:effectLst/>
        </p:spPr>
        <p:txBody>
          <a:bodyPr lIns="0" tIns="0" rIns="0" bIns="0">
            <a:spAutoFit/>
          </a:bodyPr>
          <a:lstStyle/>
          <a:p>
            <a:pPr>
              <a:lnSpc>
                <a:spcPct val="95000"/>
              </a:lnSpc>
            </a:pPr>
            <a:r>
              <a:rPr lang="en-US" sz="2700">
                <a:solidFill>
                  <a:srgbClr val="9900FF"/>
                </a:solidFill>
                <a:latin typeface="Arial" pitchFamily="34" charset="0"/>
              </a:rPr>
              <a:t>Theme 2 Questions</a:t>
            </a:r>
          </a:p>
        </p:txBody>
      </p:sp>
      <p:sp>
        <p:nvSpPr>
          <p:cNvPr id="10245" name="Text Box 5"/>
          <p:cNvSpPr txBox="1">
            <a:spLocks noChangeArrowheads="1"/>
          </p:cNvSpPr>
          <p:nvPr/>
        </p:nvSpPr>
        <p:spPr bwMode="auto">
          <a:xfrm>
            <a:off x="1466850" y="2032000"/>
            <a:ext cx="6778625" cy="3752850"/>
          </a:xfrm>
          <a:prstGeom prst="rect">
            <a:avLst/>
          </a:prstGeom>
          <a:noFill/>
          <a:ln w="9525">
            <a:noFill/>
            <a:miter lim="800000"/>
            <a:headEnd/>
            <a:tailEnd/>
          </a:ln>
          <a:effectLst/>
        </p:spPr>
        <p:txBody>
          <a:bodyPr lIns="0" tIns="0" rIns="0" bIns="0">
            <a:spAutoFit/>
          </a:bodyPr>
          <a:lstStyle/>
          <a:p>
            <a:pPr>
              <a:lnSpc>
                <a:spcPct val="95000"/>
              </a:lnSpc>
            </a:pPr>
            <a:r>
              <a:rPr lang="en-US" sz="2700">
                <a:solidFill>
                  <a:srgbClr val="CCCCCC"/>
                </a:solidFill>
                <a:latin typeface="Arial" pitchFamily="34" charset="0"/>
              </a:rPr>
              <a:t>-What were the struggles Alberta faced throughout her relationship with Emma concerning this theme? (</a:t>
            </a:r>
            <a:r>
              <a:rPr lang="en-US" sz="2700" i="1">
                <a:solidFill>
                  <a:srgbClr val="CCCCCC"/>
                </a:solidFill>
                <a:latin typeface="Arial" pitchFamily="34" charset="0"/>
              </a:rPr>
              <a:t>Water with the Wine</a:t>
            </a:r>
            <a:r>
              <a:rPr lang="en-US" sz="2700">
                <a:solidFill>
                  <a:srgbClr val="CCCCCC"/>
                </a:solidFill>
                <a:latin typeface="Arial" pitchFamily="34" charset="0"/>
              </a:rPr>
              <a:t>)</a:t>
            </a:r>
            <a:endParaRPr lang="en-US"/>
          </a:p>
          <a:p>
            <a:pPr>
              <a:lnSpc>
                <a:spcPct val="95000"/>
              </a:lnSpc>
            </a:pPr>
            <a:endParaRPr lang="en-US" sz="2700">
              <a:solidFill>
                <a:srgbClr val="CCCCCC"/>
              </a:solidFill>
              <a:latin typeface="Arial" pitchFamily="34" charset="0"/>
            </a:endParaRPr>
          </a:p>
          <a:p>
            <a:pPr>
              <a:lnSpc>
                <a:spcPct val="95000"/>
              </a:lnSpc>
            </a:pPr>
            <a:r>
              <a:rPr lang="en-US" sz="2700">
                <a:solidFill>
                  <a:srgbClr val="CCCCCC"/>
                </a:solidFill>
                <a:latin typeface="Arial" pitchFamily="34" charset="0"/>
              </a:rPr>
              <a:t>- How does </a:t>
            </a:r>
            <a:r>
              <a:rPr lang="en-US" sz="2700" i="1">
                <a:solidFill>
                  <a:srgbClr val="CCCCCC"/>
                </a:solidFill>
                <a:latin typeface="Arial" pitchFamily="34" charset="0"/>
              </a:rPr>
              <a:t>Lynx and Strand</a:t>
            </a:r>
            <a:r>
              <a:rPr lang="en-US" sz="2700">
                <a:solidFill>
                  <a:srgbClr val="CCCCCC"/>
                </a:solidFill>
                <a:latin typeface="Arial" pitchFamily="34" charset="0"/>
              </a:rPr>
              <a:t> Eliminate the challenge of Race vs. Sexual Identity? pg. 145 </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616</TotalTime>
  <Words>385</Words>
  <Application>Microsoft PowerPoint</Application>
  <PresentationFormat>Custom</PresentationFormat>
  <Paragraphs>66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Times New Roman</vt:lpstr>
      <vt:lpstr>Arial</vt:lpstr>
      <vt:lpstr>Georgia</vt:lpstr>
      <vt:lpstr>Georgia</vt:lpstr>
      <vt:lpstr>Courier New</vt:lpstr>
      <vt:lpstr>'Times New Roman'</vt:lpstr>
      <vt:lpstr>Default Design</vt:lpstr>
      <vt:lpstr>Don't Explain By: Jewelle Gomez</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Megan</cp:lastModifiedBy>
  <cp:revision>1</cp:revision>
  <dcterms:created xsi:type="dcterms:W3CDTF">2004-05-06T09:28:21Z</dcterms:created>
  <dcterms:modified xsi:type="dcterms:W3CDTF">2012-04-22T22:36:18Z</dcterms:modified>
</cp:coreProperties>
</file>